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69" r:id="rId5"/>
    <p:sldId id="263" r:id="rId6"/>
    <p:sldId id="257" r:id="rId7"/>
    <p:sldId id="258" r:id="rId8"/>
    <p:sldId id="259" r:id="rId9"/>
    <p:sldId id="260" r:id="rId10"/>
    <p:sldId id="261" r:id="rId11"/>
    <p:sldId id="262" r:id="rId12"/>
    <p:sldId id="268" r:id="rId13"/>
    <p:sldId id="264" r:id="rId14"/>
    <p:sldId id="265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2022%20G-Big%20&#45936;&#51060;&#53552;%20&#48516;&#49437;%20&#49892;&#49845;\20220721\Q%20&#44288;&#44305;_Lab(&#44368;&#50977;&#49373;&#50857;)\QGIS_TOUR_2\&#44208;&#44284;%20&#45936;&#51060;&#53552;\&#44288;&#44305;&#51648;&#48324;%20&#44288;&#44305;&#44061;%20&#50672;&#47161;&#48516;&#54252;(&#47561;&#45824;&#44536;&#47000;&#54532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2022%20G-Big%20&#45936;&#51060;&#53552;%20&#48516;&#49437;%20&#49892;&#49845;\20220721\Q%20&#44288;&#44305;_Lab(&#44368;&#50977;&#49373;&#50857;)\QGIS_TOUR_2\&#44208;&#44284;%20&#45936;&#51060;&#53552;\&#44288;&#44305;&#51648;&#48324;%20&#44288;&#44305;&#44061;%20&#50672;&#47161;&#48516;&#54252;(&#47561;&#45824;&#44536;&#47000;&#54532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2022%20G-Big%20&#45936;&#51060;&#53552;%20&#48516;&#49437;%20&#49892;&#49845;\20220721\Q%20&#44288;&#44305;_Lab(&#44368;&#50977;&#49373;&#50857;)\QGIS_TOUR_2\&#44208;&#44284;%20&#45936;&#51060;&#53552;\&#44288;&#44305;&#51648;&#48324;%20&#44288;&#44305;&#44061;%20&#50672;&#47161;&#48516;&#54252;(&#47561;&#45824;&#44536;&#47000;&#54532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2022%20G-Big%20&#45936;&#51060;&#53552;%20&#48516;&#49437;%20&#49892;&#49845;\20220721\Q%20&#44288;&#44305;_Lab(&#44368;&#50977;&#49373;&#50857;)\QGIS_TOUR_2\&#44208;&#44284;%20&#45936;&#51060;&#53552;\&#44288;&#44305;&#51648;&#48324;%20&#44288;&#44305;&#44061;%20&#50672;&#47161;&#48516;&#54252;(&#47561;&#45824;&#44536;&#47000;&#54532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2022%20G-Big%20&#45936;&#51060;&#53552;%20&#48516;&#49437;%20&#49892;&#49845;\20220721\Q%20&#44288;&#44305;_Lab(&#44368;&#50977;&#49373;&#50857;)\QGIS_TOUR_2\&#44208;&#44284;%20&#45936;&#51060;&#53552;\&#44288;&#44305;&#51648;&#48324;%20&#44288;&#44305;&#44061;%20&#50672;&#47161;&#48516;&#54252;(&#47561;&#45824;&#44536;&#47000;&#54532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2022%20G-Big%20&#45936;&#51060;&#53552;%20&#48516;&#49437;%20&#49892;&#49845;\20220721\Q%20&#44288;&#44305;_Lab(&#44368;&#50977;&#49373;&#50857;)\QGIS_TOUR_2\&#44208;&#44284;%20&#45936;&#51060;&#53552;\&#44288;&#44305;&#51648;&#48324;%20&#44288;&#44305;&#44061;%20&#50672;&#47161;&#48516;&#54252;(&#47561;&#45824;&#44536;&#47000;&#54532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user\2022%20G-Big%20&#45936;&#51060;&#53552;%20&#48516;&#49437;%20&#49892;&#49845;\20220721\Q%20&#44288;&#44305;_Lab(&#44368;&#50977;&#49373;&#50857;)\QGIS_TOUR_2\&#44208;&#44284;%20&#45936;&#51060;&#53552;\&#44288;&#44305;&#51648;&#48324;%20&#44288;&#44305;&#44061;%20&#50672;&#47161;&#48516;&#54252;(&#47561;&#45824;&#44536;&#47000;&#54532;)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user\2022%20G-Big%20&#45936;&#51060;&#53552;%20&#48516;&#49437;%20&#49892;&#49845;\20220721\Q%20&#44288;&#44305;_Lab(&#44368;&#50977;&#49373;&#50857;)\QGIS_TOUR_2\&#44208;&#44284;%20&#45936;&#51060;&#53552;\&#44288;&#44305;&#51648;&#48324;%20&#44288;&#44305;&#44061;%20&#50672;&#47161;&#48516;&#54252;(&#47561;&#45824;&#44536;&#47000;&#54532;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가야 컨트리클럽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Sheet4!$A$2:$A$7</c:f>
              <c:strCache>
                <c:ptCount val="6"/>
                <c:pt idx="0">
                  <c:v>남10대</c:v>
                </c:pt>
                <c:pt idx="1">
                  <c:v>남20대</c:v>
                </c:pt>
                <c:pt idx="2">
                  <c:v>남30대</c:v>
                </c:pt>
                <c:pt idx="3">
                  <c:v>남40대</c:v>
                </c:pt>
                <c:pt idx="4">
                  <c:v>남50대</c:v>
                </c:pt>
                <c:pt idx="5">
                  <c:v>남60대이상</c:v>
                </c:pt>
              </c:strCache>
            </c:strRef>
          </c:cat>
          <c:val>
            <c:numRef>
              <c:f>Sheet4!$B$2:$B$7</c:f>
              <c:numCache>
                <c:formatCode>General</c:formatCode>
                <c:ptCount val="6"/>
                <c:pt idx="0">
                  <c:v>189.86999999999946</c:v>
                </c:pt>
                <c:pt idx="1">
                  <c:v>859.61000000000035</c:v>
                </c:pt>
                <c:pt idx="2">
                  <c:v>2025.0300000000013</c:v>
                </c:pt>
                <c:pt idx="3">
                  <c:v>3793.4899999999984</c:v>
                </c:pt>
                <c:pt idx="4">
                  <c:v>5042.7099999999991</c:v>
                </c:pt>
                <c:pt idx="5">
                  <c:v>2047.9000000000037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84-4A42-813B-7272C01487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602392"/>
        <c:axId val="565597800"/>
      </c:barChart>
      <c:catAx>
        <c:axId val="565602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597800"/>
        <c:crosses val="autoZero"/>
        <c:auto val="1"/>
        <c:lblAlgn val="ctr"/>
        <c:lblOffset val="100"/>
        <c:noMultiLvlLbl val="0"/>
      </c:catAx>
      <c:valAx>
        <c:axId val="565597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602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가야 컨트리클럽</a:t>
            </a:r>
            <a:endParaRPr lang="en-US" altLang="ko-K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Sheet4!$A$8:$A$13</c:f>
              <c:strCache>
                <c:ptCount val="6"/>
                <c:pt idx="0">
                  <c:v>여10대</c:v>
                </c:pt>
                <c:pt idx="1">
                  <c:v>여20대</c:v>
                </c:pt>
                <c:pt idx="2">
                  <c:v>여30대</c:v>
                </c:pt>
                <c:pt idx="3">
                  <c:v>여40대</c:v>
                </c:pt>
                <c:pt idx="4">
                  <c:v>여50대</c:v>
                </c:pt>
                <c:pt idx="5">
                  <c:v>여60대이상</c:v>
                </c:pt>
              </c:strCache>
            </c:strRef>
          </c:cat>
          <c:val>
            <c:numRef>
              <c:f>Sheet4!$B$8:$B$13</c:f>
              <c:numCache>
                <c:formatCode>General</c:formatCode>
                <c:ptCount val="6"/>
                <c:pt idx="0">
                  <c:v>154.97999999999942</c:v>
                </c:pt>
                <c:pt idx="1">
                  <c:v>695.6500000000002</c:v>
                </c:pt>
                <c:pt idx="2">
                  <c:v>1155.0200000000009</c:v>
                </c:pt>
                <c:pt idx="3">
                  <c:v>2678.7399999999961</c:v>
                </c:pt>
                <c:pt idx="4">
                  <c:v>2400.7900000000018</c:v>
                </c:pt>
                <c:pt idx="5">
                  <c:v>1088.6999999999987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AF-48EB-855F-A6D0FEE7C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4310760"/>
        <c:axId val="544311744"/>
      </c:barChart>
      <c:catAx>
        <c:axId val="54431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4311744"/>
        <c:crosses val="autoZero"/>
        <c:auto val="1"/>
        <c:lblAlgn val="ctr"/>
        <c:lblOffset val="100"/>
        <c:noMultiLvlLbl val="0"/>
      </c:catAx>
      <c:valAx>
        <c:axId val="54431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4310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Sheet4!$D$1</c:f>
              <c:strCache>
                <c:ptCount val="1"/>
                <c:pt idx="0">
                  <c:v>김해가야테마파크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Sheet4!$A$2:$A$7</c:f>
              <c:strCache>
                <c:ptCount val="6"/>
                <c:pt idx="0">
                  <c:v>남10대</c:v>
                </c:pt>
                <c:pt idx="1">
                  <c:v>남20대</c:v>
                </c:pt>
                <c:pt idx="2">
                  <c:v>남30대</c:v>
                </c:pt>
                <c:pt idx="3">
                  <c:v>남40대</c:v>
                </c:pt>
                <c:pt idx="4">
                  <c:v>남50대</c:v>
                </c:pt>
                <c:pt idx="5">
                  <c:v>남60대이상</c:v>
                </c:pt>
              </c:strCache>
            </c:strRef>
          </c:cat>
          <c:val>
            <c:numRef>
              <c:f>Sheet4!$D$2:$D$7</c:f>
              <c:numCache>
                <c:formatCode>General</c:formatCode>
                <c:ptCount val="6"/>
                <c:pt idx="0">
                  <c:v>4700.3699999999963</c:v>
                </c:pt>
                <c:pt idx="1">
                  <c:v>8532.9199999999946</c:v>
                </c:pt>
                <c:pt idx="2">
                  <c:v>11421.429999999988</c:v>
                </c:pt>
                <c:pt idx="3">
                  <c:v>17480.560000000009</c:v>
                </c:pt>
                <c:pt idx="4">
                  <c:v>17891.620000000014</c:v>
                </c:pt>
                <c:pt idx="5">
                  <c:v>7896.5400000000063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8-46E0-A745-EEB392A6E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622072"/>
        <c:axId val="565620104"/>
      </c:barChart>
      <c:catAx>
        <c:axId val="565622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620104"/>
        <c:crosses val="autoZero"/>
        <c:auto val="1"/>
        <c:lblAlgn val="ctr"/>
        <c:lblOffset val="100"/>
        <c:noMultiLvlLbl val="0"/>
      </c:catAx>
      <c:valAx>
        <c:axId val="565620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622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Sheet4!$D$1</c:f>
              <c:strCache>
                <c:ptCount val="1"/>
                <c:pt idx="0">
                  <c:v>김해가야테마파크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Sheet4!$A$8:$A$13</c:f>
              <c:strCache>
                <c:ptCount val="6"/>
                <c:pt idx="0">
                  <c:v>여10대</c:v>
                </c:pt>
                <c:pt idx="1">
                  <c:v>여20대</c:v>
                </c:pt>
                <c:pt idx="2">
                  <c:v>여30대</c:v>
                </c:pt>
                <c:pt idx="3">
                  <c:v>여40대</c:v>
                </c:pt>
                <c:pt idx="4">
                  <c:v>여50대</c:v>
                </c:pt>
                <c:pt idx="5">
                  <c:v>여60대이상</c:v>
                </c:pt>
              </c:strCache>
            </c:strRef>
          </c:cat>
          <c:val>
            <c:numRef>
              <c:f>Sheet4!$D$8:$D$13</c:f>
              <c:numCache>
                <c:formatCode>General</c:formatCode>
                <c:ptCount val="6"/>
                <c:pt idx="0">
                  <c:v>4735.0199999999923</c:v>
                </c:pt>
                <c:pt idx="1">
                  <c:v>8187.8699999999926</c:v>
                </c:pt>
                <c:pt idx="2">
                  <c:v>11164.439999999981</c:v>
                </c:pt>
                <c:pt idx="3">
                  <c:v>16720.140000000029</c:v>
                </c:pt>
                <c:pt idx="4">
                  <c:v>13236.669999999998</c:v>
                </c:pt>
                <c:pt idx="5">
                  <c:v>6772.6400000000012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3E-4C46-8AB5-19638C2361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1001648"/>
        <c:axId val="660995744"/>
      </c:barChart>
      <c:catAx>
        <c:axId val="66100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995744"/>
        <c:crosses val="autoZero"/>
        <c:auto val="1"/>
        <c:lblAlgn val="ctr"/>
        <c:lblOffset val="100"/>
        <c:noMultiLvlLbl val="0"/>
      </c:catAx>
      <c:valAx>
        <c:axId val="66099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100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Sheet4!$H$1</c:f>
              <c:strCache>
                <c:ptCount val="1"/>
                <c:pt idx="0">
                  <c:v>롯데워터파크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Sheet4!$A$2:$A$7</c:f>
              <c:strCache>
                <c:ptCount val="6"/>
                <c:pt idx="0">
                  <c:v>남10대</c:v>
                </c:pt>
                <c:pt idx="1">
                  <c:v>남20대</c:v>
                </c:pt>
                <c:pt idx="2">
                  <c:v>남30대</c:v>
                </c:pt>
                <c:pt idx="3">
                  <c:v>남40대</c:v>
                </c:pt>
                <c:pt idx="4">
                  <c:v>남50대</c:v>
                </c:pt>
                <c:pt idx="5">
                  <c:v>남60대이상</c:v>
                </c:pt>
              </c:strCache>
            </c:strRef>
          </c:cat>
          <c:val>
            <c:numRef>
              <c:f>Sheet4!$H$2:$H$7</c:f>
              <c:numCache>
                <c:formatCode>General</c:formatCode>
                <c:ptCount val="6"/>
                <c:pt idx="0">
                  <c:v>8074.3400000000011</c:v>
                </c:pt>
                <c:pt idx="1">
                  <c:v>6905.9699999999993</c:v>
                </c:pt>
                <c:pt idx="2">
                  <c:v>18508.660000000033</c:v>
                </c:pt>
                <c:pt idx="3">
                  <c:v>21327.499999999967</c:v>
                </c:pt>
                <c:pt idx="4">
                  <c:v>12800.439999999984</c:v>
                </c:pt>
                <c:pt idx="5">
                  <c:v>7066.0599999999995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64-4861-B163-90A7C6185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0986560"/>
        <c:axId val="660986888"/>
      </c:barChart>
      <c:catAx>
        <c:axId val="66098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986888"/>
        <c:crosses val="autoZero"/>
        <c:auto val="1"/>
        <c:lblAlgn val="ctr"/>
        <c:lblOffset val="100"/>
        <c:noMultiLvlLbl val="0"/>
      </c:catAx>
      <c:valAx>
        <c:axId val="660986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98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Sheet4!$H$1</c:f>
              <c:strCache>
                <c:ptCount val="1"/>
                <c:pt idx="0">
                  <c:v>롯데워터파크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Sheet4!$A$8:$A$13</c:f>
              <c:strCache>
                <c:ptCount val="6"/>
                <c:pt idx="0">
                  <c:v>여10대</c:v>
                </c:pt>
                <c:pt idx="1">
                  <c:v>여20대</c:v>
                </c:pt>
                <c:pt idx="2">
                  <c:v>여30대</c:v>
                </c:pt>
                <c:pt idx="3">
                  <c:v>여40대</c:v>
                </c:pt>
                <c:pt idx="4">
                  <c:v>여50대</c:v>
                </c:pt>
                <c:pt idx="5">
                  <c:v>여60대이상</c:v>
                </c:pt>
              </c:strCache>
            </c:strRef>
          </c:cat>
          <c:val>
            <c:numRef>
              <c:f>Sheet4!$H$8:$H$13</c:f>
              <c:numCache>
                <c:formatCode>General</c:formatCode>
                <c:ptCount val="6"/>
                <c:pt idx="0">
                  <c:v>8799.73</c:v>
                </c:pt>
                <c:pt idx="1">
                  <c:v>7592.1499999999987</c:v>
                </c:pt>
                <c:pt idx="2">
                  <c:v>27660.24000000014</c:v>
                </c:pt>
                <c:pt idx="3">
                  <c:v>24353.100000000097</c:v>
                </c:pt>
                <c:pt idx="4">
                  <c:v>11287.389999999965</c:v>
                </c:pt>
                <c:pt idx="5">
                  <c:v>6793.4799999999896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9-4126-9EC2-E8C0E00DB3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6591552"/>
        <c:axId val="536590896"/>
      </c:barChart>
      <c:catAx>
        <c:axId val="53659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590896"/>
        <c:crosses val="autoZero"/>
        <c:auto val="1"/>
        <c:lblAlgn val="ctr"/>
        <c:lblOffset val="100"/>
        <c:noMultiLvlLbl val="0"/>
      </c:catAx>
      <c:valAx>
        <c:axId val="53659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591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Sheet5!$B$2:$C$13</cx:f>
        <cx:lvl ptCount="12">
          <cx:pt idx="0">남</cx:pt>
          <cx:pt idx="1">여</cx:pt>
          <cx:pt idx="2">남</cx:pt>
          <cx:pt idx="3">여</cx:pt>
          <cx:pt idx="4">남</cx:pt>
          <cx:pt idx="5">여</cx:pt>
          <cx:pt idx="6">남</cx:pt>
          <cx:pt idx="7">여</cx:pt>
          <cx:pt idx="8">남</cx:pt>
          <cx:pt idx="9">여</cx:pt>
          <cx:pt idx="10">남</cx:pt>
          <cx:pt idx="11">여</cx:pt>
        </cx:lvl>
        <cx:lvl ptCount="12">
          <cx:pt idx="0">10대</cx:pt>
          <cx:pt idx="1">10대</cx:pt>
          <cx:pt idx="2">20대</cx:pt>
          <cx:pt idx="3">20대</cx:pt>
          <cx:pt idx="4">30대</cx:pt>
          <cx:pt idx="5">30대</cx:pt>
          <cx:pt idx="6">40대</cx:pt>
          <cx:pt idx="7">40대</cx:pt>
          <cx:pt idx="8">50대</cx:pt>
          <cx:pt idx="9">50대</cx:pt>
          <cx:pt idx="10">60대</cx:pt>
          <cx:pt idx="11">60대</cx:pt>
        </cx:lvl>
      </cx:strDim>
      <cx:numDim type="size">
        <cx:f>Sheet5!$D$2:$D$13</cx:f>
        <cx:lvl ptCount="12" formatCode="G/표준">
          <cx:pt idx="0">189.86999999999946</cx:pt>
          <cx:pt idx="1">154.97999999999942</cx:pt>
          <cx:pt idx="2">859.61000000000035</cx:pt>
          <cx:pt idx="3">695.6500000000002</cx:pt>
          <cx:pt idx="4">2025.0300000000013</cx:pt>
          <cx:pt idx="5">1155.0200000000009</cx:pt>
          <cx:pt idx="6">3793.4899999999984</cx:pt>
          <cx:pt idx="7">2678.7399999999961</cx:pt>
          <cx:pt idx="8">5042.7099999999991</cx:pt>
          <cx:pt idx="9">2400.7900000000018</cx:pt>
          <cx:pt idx="10">2047.9000000000037</cx:pt>
          <cx:pt idx="11">1088.6999999999987</cx:pt>
        </cx:lvl>
      </cx:numDim>
    </cx:data>
  </cx:chartData>
  <cx:chart>
    <cx:title pos="t" align="ctr" overlay="0"/>
    <cx:plotArea>
      <cx:plotAreaRegion>
        <cx:series layoutId="treemap" uniqueId="{8713142D-7A15-47C9-9963-F78018F8D135}">
          <cx:tx>
            <cx:txData>
              <cx:f>Sheet5!$D$1</cx:f>
              <cx:v>가야 컨트리클럽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Sheet5!$B$2:$C$13</cx:f>
        <cx:lvl ptCount="12">
          <cx:pt idx="0">남</cx:pt>
          <cx:pt idx="1">여</cx:pt>
          <cx:pt idx="2">남</cx:pt>
          <cx:pt idx="3">여</cx:pt>
          <cx:pt idx="4">남</cx:pt>
          <cx:pt idx="5">여</cx:pt>
          <cx:pt idx="6">남</cx:pt>
          <cx:pt idx="7">여</cx:pt>
          <cx:pt idx="8">남</cx:pt>
          <cx:pt idx="9">여</cx:pt>
          <cx:pt idx="10">남</cx:pt>
          <cx:pt idx="11">여</cx:pt>
        </cx:lvl>
        <cx:lvl ptCount="12">
          <cx:pt idx="0">10대</cx:pt>
          <cx:pt idx="1">10대</cx:pt>
          <cx:pt idx="2">20대</cx:pt>
          <cx:pt idx="3">20대</cx:pt>
          <cx:pt idx="4">30대</cx:pt>
          <cx:pt idx="5">30대</cx:pt>
          <cx:pt idx="6">40대</cx:pt>
          <cx:pt idx="7">40대</cx:pt>
          <cx:pt idx="8">50대</cx:pt>
          <cx:pt idx="9">50대</cx:pt>
          <cx:pt idx="10">60대</cx:pt>
          <cx:pt idx="11">60대</cx:pt>
        </cx:lvl>
      </cx:strDim>
      <cx:numDim type="size">
        <cx:f>Sheet5!$F$2:$F$13</cx:f>
        <cx:lvl ptCount="12" formatCode="G/표준">
          <cx:pt idx="0">4700.3699999999963</cx:pt>
          <cx:pt idx="1">4735.0199999999923</cx:pt>
          <cx:pt idx="2">8532.9199999999946</cx:pt>
          <cx:pt idx="3">8187.8699999999926</cx:pt>
          <cx:pt idx="4">11421.429999999988</cx:pt>
          <cx:pt idx="5">11164.439999999981</cx:pt>
          <cx:pt idx="6">17480.560000000009</cx:pt>
          <cx:pt idx="7">16720.140000000029</cx:pt>
          <cx:pt idx="8">17891.620000000014</cx:pt>
          <cx:pt idx="9">13236.669999999998</cx:pt>
          <cx:pt idx="10">7896.5400000000063</cx:pt>
          <cx:pt idx="11">6772.6400000000012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ko-KR" altLang="en-US"/>
              <a:t>김해 가야 테마파크</a:t>
            </a:r>
            <a:endParaRPr lang="ko-KR"/>
          </a:p>
        </cx:rich>
      </cx:tx>
    </cx:title>
    <cx:plotArea>
      <cx:plotAreaRegion>
        <cx:series layoutId="sunburst" uniqueId="{0BE16647-9A17-41E0-8EC7-00DA07BA351A}">
          <cx:tx>
            <cx:txData>
              <cx:f>Sheet5!$F$1</cx:f>
              <cx:v>김해가야테마파크</cx:v>
            </cx:txData>
          </cx:tx>
          <cx:dataLabels pos="ctr">
            <cx:visibility seriesName="0" categoryName="1" value="0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50" kern="1200"/>
    <cs:bodyPr wrap="square" lIns="38100" tIns="19050" rIns="38100" bIns="19050" anchor="ctr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3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2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49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8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81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3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23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3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72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27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159F4-47FB-4592-9F23-AC7D63B41BF1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6141D-BE69-4E7B-8CAE-F9C479D57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79148" y="294416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/>
              <a:t>관광실습제출</a:t>
            </a:r>
            <a:endParaRPr lang="ko-KR" alt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9736853" y="544620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</a:t>
            </a:r>
            <a:r>
              <a:rPr lang="en-US" altLang="ko-KR" dirty="0" smtClean="0"/>
              <a:t>1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지수영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29738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5703875"/>
              </p:ext>
            </p:extLst>
          </p:nvPr>
        </p:nvGraphicFramePr>
        <p:xfrm>
          <a:off x="1466850" y="20497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76613"/>
              </p:ext>
            </p:extLst>
          </p:nvPr>
        </p:nvGraphicFramePr>
        <p:xfrm>
          <a:off x="6153150" y="20650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4716" y="232011"/>
            <a:ext cx="596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2. 3. </a:t>
            </a:r>
            <a:r>
              <a:rPr lang="ko-KR" altLang="en-US" dirty="0" err="1" smtClean="0"/>
              <a:t>관광지별</a:t>
            </a:r>
            <a:r>
              <a:rPr lang="ko-KR" altLang="en-US" dirty="0" smtClean="0"/>
              <a:t> 내국인 관광객 </a:t>
            </a:r>
            <a:r>
              <a:rPr lang="ko-KR" altLang="en-US" dirty="0" err="1" smtClean="0"/>
              <a:t>성연령별</a:t>
            </a:r>
            <a:r>
              <a:rPr lang="ko-KR" altLang="en-US" dirty="0" smtClean="0"/>
              <a:t> 유동인구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65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="http://schemas.microsoft.com/office/drawing/2014/chartex" Requires="cx">
          <p:graphicFrame>
            <p:nvGraphicFramePr>
              <p:cNvPr id="4" name="차트 3"/>
              <p:cNvGraphicFramePr/>
              <p:nvPr/>
            </p:nvGraphicFramePr>
            <p:xfrm>
              <a:off x="3810000" y="655320"/>
              <a:ext cx="4572000" cy="2743200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차트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000" y="655320"/>
                <a:ext cx="4572000" cy="27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="http://schemas.microsoft.com/office/drawing/2014/chartex" Requires="cx">
          <p:graphicFrame>
            <p:nvGraphicFramePr>
              <p:cNvPr id="5" name="차트 4"/>
              <p:cNvGraphicFramePr/>
              <p:nvPr/>
            </p:nvGraphicFramePr>
            <p:xfrm>
              <a:off x="3810000" y="3459480"/>
              <a:ext cx="4572000" cy="2743200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5" name="차트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0000" y="3459480"/>
                <a:ext cx="4572000" cy="2743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204716" y="232011"/>
            <a:ext cx="596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2. 3. </a:t>
            </a:r>
            <a:r>
              <a:rPr lang="ko-KR" altLang="en-US" dirty="0" err="1" smtClean="0"/>
              <a:t>관광지별</a:t>
            </a:r>
            <a:r>
              <a:rPr lang="ko-KR" altLang="en-US" dirty="0" smtClean="0"/>
              <a:t> 내국인 관광객 </a:t>
            </a:r>
            <a:r>
              <a:rPr lang="ko-KR" altLang="en-US" dirty="0" err="1" smtClean="0"/>
              <a:t>성연령별</a:t>
            </a:r>
            <a:r>
              <a:rPr lang="ko-KR" altLang="en-US" dirty="0" smtClean="0"/>
              <a:t> 유동인구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95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2909" y="3244334"/>
            <a:ext cx="7406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/>
              <a:t>3. </a:t>
            </a:r>
            <a:r>
              <a:rPr lang="ko-KR" altLang="en-US" sz="3200" b="1" dirty="0" smtClean="0"/>
              <a:t>외국인 관광객 국적별 </a:t>
            </a:r>
            <a:r>
              <a:rPr lang="ko-KR" altLang="en-US" sz="3200" b="1" dirty="0" err="1" smtClean="0"/>
              <a:t>방문패턴</a:t>
            </a:r>
            <a:r>
              <a:rPr lang="ko-KR" altLang="en-US" sz="3200" b="1" dirty="0" smtClean="0"/>
              <a:t> 분석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7643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6" y="232011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3. 2. </a:t>
            </a:r>
            <a:r>
              <a:rPr lang="ko-KR" altLang="en-US" dirty="0" err="1" smtClean="0"/>
              <a:t>관광지점별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버퍼권역내</a:t>
            </a:r>
            <a:r>
              <a:rPr lang="ko-KR" altLang="en-US" dirty="0" smtClean="0"/>
              <a:t> 유동인구 계산하기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25" y="2199867"/>
            <a:ext cx="4829463" cy="27165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40" y="2199867"/>
            <a:ext cx="4829464" cy="27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2" y="2313957"/>
            <a:ext cx="3906680" cy="21975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22" y="2321440"/>
            <a:ext cx="3893379" cy="219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801" y="2313957"/>
            <a:ext cx="3906681" cy="2197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9187" y="50844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중국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20945" y="50844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32703" y="50882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716" y="232011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3. 3. </a:t>
            </a:r>
            <a:r>
              <a:rPr lang="ko-KR" altLang="en-US" dirty="0" err="1" smtClean="0"/>
              <a:t>관광지점별</a:t>
            </a:r>
            <a:r>
              <a:rPr lang="ko-KR" altLang="en-US" dirty="0" smtClean="0"/>
              <a:t> 외국인 국적별 유동인구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73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321" y="934496"/>
            <a:ext cx="908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추가적으로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데이터를 수집해서 분석하면 더 정확한 데이터를 얻을 수 있을 것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716" y="232011"/>
            <a:ext cx="604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3. 4. </a:t>
            </a:r>
            <a:r>
              <a:rPr lang="ko-KR" altLang="en-US" dirty="0" err="1" smtClean="0"/>
              <a:t>관광현황</a:t>
            </a:r>
            <a:r>
              <a:rPr lang="ko-KR" altLang="en-US" dirty="0" smtClean="0"/>
              <a:t> 분석을 통한 새로운 서비스 기획 아이디어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77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7725" y="3244334"/>
            <a:ext cx="7816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1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주요 </a:t>
            </a:r>
            <a:r>
              <a:rPr lang="ko-KR" altLang="en-US" sz="3200" b="1" dirty="0" err="1" smtClean="0"/>
              <a:t>관광지점</a:t>
            </a:r>
            <a:r>
              <a:rPr lang="ko-KR" altLang="en-US" sz="3200" b="1" dirty="0" smtClean="0"/>
              <a:t> 내외국인 입장객 시각화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8069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0" y="1772905"/>
            <a:ext cx="5681223" cy="3195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023" y="1772905"/>
            <a:ext cx="5613678" cy="31576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2829" y="52653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내국인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623080" y="52653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</a:t>
            </a:r>
            <a:r>
              <a:rPr lang="ko-KR" altLang="en-US" dirty="0" smtClean="0"/>
              <a:t>국인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04716" y="232011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1. 2.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관광지점</a:t>
            </a:r>
            <a:r>
              <a:rPr lang="ko-KR" altLang="en-US" dirty="0" smtClean="0"/>
              <a:t> 내외국인 입장객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12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4716" y="232011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1. 2.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관광지점</a:t>
            </a:r>
            <a:r>
              <a:rPr lang="ko-KR" altLang="en-US" dirty="0" smtClean="0"/>
              <a:t> 내외국인 입장객 시각화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01" y="1519186"/>
            <a:ext cx="7362092" cy="41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4756" y="3244334"/>
            <a:ext cx="6282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내국인 관광객 성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연령별 분석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5342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7" y="823267"/>
            <a:ext cx="8896583" cy="50043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716" y="232011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2. 2. </a:t>
            </a:r>
            <a:r>
              <a:rPr lang="ko-KR" altLang="en-US" dirty="0" err="1" smtClean="0"/>
              <a:t>관광지점별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버퍼권역내</a:t>
            </a:r>
            <a:r>
              <a:rPr lang="ko-KR" altLang="en-US" dirty="0" smtClean="0"/>
              <a:t> 유동인구 계산하기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95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52" y="1815152"/>
            <a:ext cx="5301402" cy="2982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15" y="1815152"/>
            <a:ext cx="5301402" cy="2982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716" y="232011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2. 2. </a:t>
            </a:r>
            <a:r>
              <a:rPr lang="ko-KR" altLang="en-US" dirty="0" err="1" smtClean="0"/>
              <a:t>관광지점별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버퍼권역내</a:t>
            </a:r>
            <a:r>
              <a:rPr lang="ko-KR" altLang="en-US" dirty="0" smtClean="0"/>
              <a:t> 유동인구 계산하기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91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917654"/>
              </p:ext>
            </p:extLst>
          </p:nvPr>
        </p:nvGraphicFramePr>
        <p:xfrm>
          <a:off x="146685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623943"/>
              </p:ext>
            </p:extLst>
          </p:nvPr>
        </p:nvGraphicFramePr>
        <p:xfrm>
          <a:off x="615315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4716" y="232011"/>
            <a:ext cx="596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2. 3. </a:t>
            </a:r>
            <a:r>
              <a:rPr lang="ko-KR" altLang="en-US" dirty="0" err="1" smtClean="0"/>
              <a:t>관광지별</a:t>
            </a:r>
            <a:r>
              <a:rPr lang="ko-KR" altLang="en-US" dirty="0" smtClean="0"/>
              <a:t> 내국인 관광객 </a:t>
            </a:r>
            <a:r>
              <a:rPr lang="ko-KR" altLang="en-US" dirty="0" err="1" smtClean="0"/>
              <a:t>성연령별</a:t>
            </a:r>
            <a:r>
              <a:rPr lang="ko-KR" altLang="en-US" dirty="0" smtClean="0"/>
              <a:t> 유동인구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11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330136"/>
              </p:ext>
            </p:extLst>
          </p:nvPr>
        </p:nvGraphicFramePr>
        <p:xfrm>
          <a:off x="1466850" y="20497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036451"/>
              </p:ext>
            </p:extLst>
          </p:nvPr>
        </p:nvGraphicFramePr>
        <p:xfrm>
          <a:off x="6153150" y="20650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716" y="232011"/>
            <a:ext cx="596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2. 3. </a:t>
            </a:r>
            <a:r>
              <a:rPr lang="ko-KR" altLang="en-US" dirty="0" err="1" smtClean="0"/>
              <a:t>관광지별</a:t>
            </a:r>
            <a:r>
              <a:rPr lang="ko-KR" altLang="en-US" dirty="0" smtClean="0"/>
              <a:t> 내국인 관광객 </a:t>
            </a:r>
            <a:r>
              <a:rPr lang="ko-KR" altLang="en-US" dirty="0" err="1" smtClean="0"/>
              <a:t>성연령별</a:t>
            </a:r>
            <a:r>
              <a:rPr lang="ko-KR" altLang="en-US" dirty="0" smtClean="0"/>
              <a:t> 유동인구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35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157</Words>
  <Application>Microsoft Office PowerPoint</Application>
  <PresentationFormat>와이드스크린</PresentationFormat>
  <Paragraphs>28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</cp:revision>
  <dcterms:created xsi:type="dcterms:W3CDTF">2022-07-21T04:57:05Z</dcterms:created>
  <dcterms:modified xsi:type="dcterms:W3CDTF">2022-07-21T07:31:10Z</dcterms:modified>
</cp:coreProperties>
</file>